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3" r:id="rId9"/>
    <p:sldId id="278" r:id="rId10"/>
    <p:sldId id="279" r:id="rId11"/>
    <p:sldId id="264" r:id="rId12"/>
    <p:sldId id="265" r:id="rId13"/>
    <p:sldId id="266" r:id="rId14"/>
    <p:sldId id="274" r:id="rId15"/>
    <p:sldId id="280" r:id="rId16"/>
    <p:sldId id="267" r:id="rId17"/>
    <p:sldId id="268" r:id="rId18"/>
    <p:sldId id="275" r:id="rId19"/>
    <p:sldId id="283" r:id="rId20"/>
    <p:sldId id="281" r:id="rId21"/>
    <p:sldId id="282" r:id="rId22"/>
    <p:sldId id="269" r:id="rId23"/>
    <p:sldId id="271" r:id="rId24"/>
    <p:sldId id="284" r:id="rId25"/>
    <p:sldId id="285" r:id="rId26"/>
    <p:sldId id="286" r:id="rId27"/>
    <p:sldId id="287" r:id="rId28"/>
    <p:sldId id="276" r:id="rId29"/>
    <p:sldId id="288" r:id="rId30"/>
    <p:sldId id="289" r:id="rId31"/>
    <p:sldId id="290" r:id="rId32"/>
    <p:sldId id="270" r:id="rId33"/>
    <p:sldId id="277" r:id="rId34"/>
    <p:sldId id="291" r:id="rId35"/>
    <p:sldId id="292" r:id="rId36"/>
    <p:sldId id="293" r:id="rId37"/>
    <p:sldId id="294" r:id="rId38"/>
    <p:sldId id="308" r:id="rId39"/>
    <p:sldId id="309" r:id="rId40"/>
    <p:sldId id="313" r:id="rId41"/>
    <p:sldId id="310" r:id="rId42"/>
    <p:sldId id="320" r:id="rId43"/>
    <p:sldId id="317" r:id="rId44"/>
    <p:sldId id="321" r:id="rId45"/>
    <p:sldId id="322" r:id="rId46"/>
    <p:sldId id="311" r:id="rId47"/>
    <p:sldId id="314" r:id="rId48"/>
    <p:sldId id="316" r:id="rId49"/>
    <p:sldId id="312" r:id="rId50"/>
    <p:sldId id="315" r:id="rId51"/>
    <p:sldId id="324" r:id="rId52"/>
    <p:sldId id="325" r:id="rId53"/>
    <p:sldId id="329" r:id="rId54"/>
    <p:sldId id="330" r:id="rId55"/>
    <p:sldId id="328" r:id="rId56"/>
    <p:sldId id="327" r:id="rId57"/>
    <p:sldId id="331" r:id="rId58"/>
    <p:sldId id="319" r:id="rId59"/>
    <p:sldId id="323" r:id="rId60"/>
    <p:sldId id="326" r:id="rId61"/>
    <p:sldId id="302" r:id="rId62"/>
    <p:sldId id="303" r:id="rId63"/>
    <p:sldId id="305" r:id="rId64"/>
    <p:sldId id="304" r:id="rId65"/>
    <p:sldId id="306" r:id="rId66"/>
    <p:sldId id="307" r:id="rId67"/>
    <p:sldId id="296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126" d="100"/>
          <a:sy n="126" d="100"/>
        </p:scale>
        <p:origin x="-27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Relationship Id="rId3" Type="http://schemas.openxmlformats.org/officeDocument/2006/relationships/image" Target="../media/image12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127.emf"/><Relationship Id="rId5" Type="http://schemas.openxmlformats.org/officeDocument/2006/relationships/image" Target="../media/image128.emf"/><Relationship Id="rId6" Type="http://schemas.openxmlformats.org/officeDocument/2006/relationships/image" Target="../media/image129.emf"/><Relationship Id="rId7" Type="http://schemas.openxmlformats.org/officeDocument/2006/relationships/image" Target="../media/image1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4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5" Type="http://schemas.openxmlformats.org/officeDocument/2006/relationships/image" Target="../media/image136.emf"/><Relationship Id="rId6" Type="http://schemas.openxmlformats.org/officeDocument/2006/relationships/image" Target="../media/image1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4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7.emf"/><Relationship Id="rId5" Type="http://schemas.openxmlformats.org/officeDocument/2006/relationships/image" Target="../media/image68.emf"/><Relationship Id="rId6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featur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pair-wise </a:t>
            </a:r>
            <a:r>
              <a:rPr lang="en-US" sz="2000" dirty="0">
                <a:latin typeface="Times New Roman"/>
                <a:cs typeface="Times New Roman"/>
              </a:rPr>
              <a:t>M</a:t>
            </a:r>
            <a:r>
              <a:rPr lang="en-US" sz="2000" dirty="0" smtClean="0">
                <a:latin typeface="Times New Roman"/>
                <a:cs typeface="Times New Roman"/>
              </a:rPr>
              <a:t>arkov random field.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8 states per node (like a simple 4×4 8-bit image) there are 8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2.81475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14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gR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base 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weights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can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many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N and a parameterized MRF model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to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87" y="4204611"/>
            <a:ext cx="6982557" cy="82459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37503" y="485923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9614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5923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30141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</a:t>
            </a:r>
            <a:r>
              <a:rPr lang="en-US" sz="2200" dirty="0" smtClean="0">
                <a:latin typeface="Times New Roman"/>
                <a:cs typeface="Times New Roman"/>
              </a:rPr>
              <a:t>field: </a:t>
            </a:r>
            <a:r>
              <a:rPr lang="en-US" sz="2200" dirty="0" smtClean="0">
                <a:latin typeface="Times New Roman"/>
                <a:cs typeface="Times New Roman"/>
              </a:rPr>
              <a:t>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is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 is: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049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Using the same triangle network, from a sample of size 100 compute </a:t>
            </a:r>
            <a:r>
              <a:rPr lang="en-US" sz="2200" dirty="0" smtClean="0">
                <a:latin typeface="Times New Roman"/>
                <a:cs typeface="Times New Roman"/>
              </a:rPr>
              <a:t>the expected number of </a:t>
            </a:r>
            <a:r>
              <a:rPr lang="en-US" sz="2200" dirty="0" smtClean="0">
                <a:latin typeface="Times New Roman"/>
                <a:cs typeface="Times New Roman"/>
              </a:rPr>
              <a:t>features          , this time with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330" y="878036"/>
            <a:ext cx="659189" cy="28345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5071" y="1822001"/>
            <a:ext cx="8988060" cy="363176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Input: Same as slide 52.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model: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Use "junction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tree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"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 which takes come advantage of graph structure: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infer.junction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at the optimal theta: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I.E. use "inference" to avoid computing X and Z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directly: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node.param.means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* 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&gt;0)[,,])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edge.param.means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fit$n.edges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1:fit$n.edges) 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edge.param.means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 * 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]]&gt;0)[,,])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E.hattheta.phi.approx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node.param.means,edge.param.means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With marginal: E_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}]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E.hattheta.phi.approx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E.hattheta.phi.approx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grad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870262" y="3779902"/>
            <a:ext cx="1630673" cy="0"/>
          </a:xfrm>
          <a:prstGeom prst="line">
            <a:avLst/>
          </a:prstGeom>
          <a:ln w="57150" cmpd="sng"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365340" y="4406049"/>
            <a:ext cx="1959374" cy="0"/>
          </a:xfrm>
          <a:prstGeom prst="line">
            <a:avLst/>
          </a:prstGeom>
          <a:ln w="57150" cmpd="sng"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14322" y="3447501"/>
            <a:ext cx="22891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Same as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76" y="3544682"/>
            <a:ext cx="1277702" cy="27838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302541" y="4066954"/>
            <a:ext cx="2710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Same as 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929" y="4152269"/>
            <a:ext cx="1721492" cy="29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14" y="1458850"/>
            <a:ext cx="5232400" cy="18034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404" y="2347332"/>
            <a:ext cx="2273461" cy="611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3476" y="3676394"/>
            <a:ext cx="3512205" cy="72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9"/>
            <a:ext cx="7800150" cy="2660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Given </a:t>
            </a:r>
            <a:r>
              <a:rPr lang="en-US" sz="2200" dirty="0" smtClean="0">
                <a:latin typeface="Times New Roman"/>
                <a:cs typeface="Times New Roman"/>
              </a:rPr>
              <a:t>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</a:t>
            </a:r>
            <a:r>
              <a:rPr lang="en-US" sz="2200" dirty="0" smtClean="0">
                <a:latin typeface="Times New Roman"/>
                <a:cs typeface="Times New Roman"/>
              </a:rPr>
              <a:t>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</a:t>
            </a:r>
            <a:r>
              <a:rPr lang="en-US" sz="2000" dirty="0" smtClean="0">
                <a:latin typeface="Times New Roman"/>
                <a:cs typeface="Times New Roman"/>
              </a:rPr>
              <a:t>an optimal set of parameters     under the standard parameterization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 to compute the gradient: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and use it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as in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endParaRPr lang="en-US" sz="2000" dirty="0" smtClean="0"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19" y="1840651"/>
            <a:ext cx="3279127" cy="5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864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1412" y="3781880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logistic representations: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330" y="4888458"/>
            <a:ext cx="3702386" cy="9278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27330" y="5862288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790" y="1201719"/>
            <a:ext cx="4482645" cy="102012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55" y="850564"/>
            <a:ext cx="3454659" cy="865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21685" y="3244334"/>
            <a:ext cx="2534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UGM_CRF_PseudoNLL.m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104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630" y="1597052"/>
            <a:ext cx="1074000" cy="5662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617" y="3063452"/>
            <a:ext cx="1842588" cy="49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502" y="4772006"/>
            <a:ext cx="1720693" cy="46635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4410906"/>
            <a:ext cx="1041400" cy="5592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23" y="4475562"/>
            <a:ext cx="1006709" cy="5340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2030" y="5985010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962" y="6002981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18247</TotalTime>
  <Words>7423</Words>
  <Application>Microsoft Macintosh PowerPoint</Application>
  <PresentationFormat>On-screen Show (4:3)</PresentationFormat>
  <Paragraphs>795</Paragraphs>
  <Slides>67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228</cp:revision>
  <cp:lastPrinted>2018-06-12T22:24:21Z</cp:lastPrinted>
  <dcterms:created xsi:type="dcterms:W3CDTF">2018-06-02T00:44:21Z</dcterms:created>
  <dcterms:modified xsi:type="dcterms:W3CDTF">2018-06-18T17:27:37Z</dcterms:modified>
</cp:coreProperties>
</file>